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3" r:id="rId11"/>
    <p:sldId id="264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8"/>
    <p:restoredTop sz="94697"/>
  </p:normalViewPr>
  <p:slideViewPr>
    <p:cSldViewPr snapToGrid="0">
      <p:cViewPr varScale="1">
        <p:scale>
          <a:sx n="112" d="100"/>
          <a:sy n="112" d="100"/>
        </p:scale>
        <p:origin x="20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04B0E-520A-0342-A24D-0223150D2874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AFA2C-0854-394A-A7DD-3A608A6B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3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AFA2C-0854-394A-A7DD-3A608A6BE5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AFA2C-0854-394A-A7DD-3A608A6BE5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6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mlr.csail.mit.edu/papers/v12/pedregosa11a.html" TargetMode="External"/><Relationship Id="rId2" Type="http://schemas.openxmlformats.org/officeDocument/2006/relationships/hyperlink" Target="https://www.kaggle.com/datasets/andrewmvd/lung-and-colon-cancer-histopathological-imag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C71CE-4975-A438-A754-334C007E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95" y="804672"/>
            <a:ext cx="3521359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CSP 571 – Project</a:t>
            </a:r>
            <a:b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Group 48</a:t>
            </a:r>
            <a:b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68CAD-9D98-459A-5CDB-18D20A749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Classifying Histopathological Images of Lung cancer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Henrique Magalhaes Rio – A20544694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Riyaz Ahmed </a:t>
            </a:r>
            <a:r>
              <a:rPr lang="en-US" dirty="0" err="1">
                <a:solidFill>
                  <a:schemeClr val="tx1"/>
                </a:solidFill>
              </a:rPr>
              <a:t>mohammed</a:t>
            </a:r>
            <a:r>
              <a:rPr lang="en-US" dirty="0">
                <a:solidFill>
                  <a:schemeClr val="tx1"/>
                </a:solidFill>
              </a:rPr>
              <a:t> – a20547233</a:t>
            </a:r>
          </a:p>
        </p:txBody>
      </p:sp>
    </p:spTree>
    <p:extLst>
      <p:ext uri="{BB962C8B-B14F-4D97-AF65-F5344CB8AC3E}">
        <p14:creationId xmlns:p14="http://schemas.microsoft.com/office/powerpoint/2010/main" val="3304030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F11C-CB3F-4E8C-0501-E1B5767B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3" y="32502"/>
            <a:ext cx="8481847" cy="769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KNN Results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0EDCAEF-3589-B0CC-12B4-332E6E57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105" y="663109"/>
            <a:ext cx="4029075" cy="3976067"/>
          </a:xfrm>
        </p:spPr>
        <p:txBody>
          <a:bodyPr>
            <a:normAutofit/>
          </a:bodyPr>
          <a:lstStyle/>
          <a:p>
            <a:r>
              <a:rPr lang="en-US" dirty="0"/>
              <a:t>Based on the validation set accuracy, we choose          K = 16</a:t>
            </a:r>
          </a:p>
          <a:p>
            <a:r>
              <a:rPr lang="en-US" dirty="0"/>
              <a:t>Improved overall accuracy when compared to decision trees</a:t>
            </a:r>
          </a:p>
          <a:p>
            <a:endParaRPr lang="en-US" dirty="0"/>
          </a:p>
        </p:txBody>
      </p:sp>
      <p:pic>
        <p:nvPicPr>
          <p:cNvPr id="10" name="Picture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06B6FB8-33DE-2B10-24ED-D6F8797F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2" r="2" b="2"/>
          <a:stretch/>
        </p:blipFill>
        <p:spPr>
          <a:xfrm>
            <a:off x="173776" y="898715"/>
            <a:ext cx="6289796" cy="25802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EAD3D-35D5-66BB-1F96-DB50DF76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1" r="2" b="4686"/>
          <a:stretch/>
        </p:blipFill>
        <p:spPr>
          <a:xfrm>
            <a:off x="78923" y="3997102"/>
            <a:ext cx="6289793" cy="2580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56D67-287F-63FC-57B3-6174A787C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45" y="4112500"/>
            <a:ext cx="5473700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5AEC21-01CC-0027-7BEF-016F97EDC4B7}"/>
              </a:ext>
            </a:extLst>
          </p:cNvPr>
          <p:cNvSpPr txBox="1"/>
          <p:nvPr/>
        </p:nvSpPr>
        <p:spPr>
          <a:xfrm>
            <a:off x="6519445" y="3479012"/>
            <a:ext cx="259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for Uniform weights</a:t>
            </a:r>
          </a:p>
        </p:txBody>
      </p:sp>
    </p:spTree>
    <p:extLst>
      <p:ext uri="{BB962C8B-B14F-4D97-AF65-F5344CB8AC3E}">
        <p14:creationId xmlns:p14="http://schemas.microsoft.com/office/powerpoint/2010/main" val="6083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DDFE-23CF-0CCC-C235-5E80DBD3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9475"/>
            <a:ext cx="4102352" cy="1675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D66203-18BB-40A2-B632-9356FE16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Content Placeholder 9" descr="A diagram of a variety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2F52A8D2-173A-446A-3A47-19E3CE0FB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735" y="3180100"/>
            <a:ext cx="5166977" cy="3538612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D93F2-3EC5-624B-19D3-CB63E45B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97" y="4125525"/>
            <a:ext cx="5549900" cy="2413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27C147-8D7E-7E6F-67B8-7E87908D5E31}"/>
              </a:ext>
            </a:extLst>
          </p:cNvPr>
          <p:cNvSpPr txBox="1"/>
          <p:nvPr/>
        </p:nvSpPr>
        <p:spPr>
          <a:xfrm>
            <a:off x="6418930" y="1878451"/>
            <a:ext cx="4692276" cy="1667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900" dirty="0">
                <a:solidFill>
                  <a:prstClr val="white"/>
                </a:solidFill>
                <a:latin typeface="Century Gothic" panose="020B0502020202020204"/>
                <a:ea typeface="+mj-ea"/>
                <a:cs typeface="+mj-cs"/>
              </a:rPr>
              <a:t>We used a SVM model with a polynomial kernel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Accuracy is lower than KNN but precision is higher </a:t>
            </a:r>
          </a:p>
          <a:p>
            <a:endParaRPr lang="en-US" dirty="0"/>
          </a:p>
        </p:txBody>
      </p:sp>
      <p:pic>
        <p:nvPicPr>
          <p:cNvPr id="35" name="Picture 3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29909401-57B0-F9F7-1C88-38E4663B9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5" y="139288"/>
            <a:ext cx="5166976" cy="29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7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1D75-E865-DEE0-4760-E90141B6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9403742" cy="1407079"/>
          </a:xfrm>
        </p:spPr>
        <p:txBody>
          <a:bodyPr/>
          <a:lstStyle/>
          <a:p>
            <a:r>
              <a:rPr lang="en-US" dirty="0"/>
              <a:t>Random Forest Models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96F6-D75E-0BE3-830E-9B448F6D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39" y="1779399"/>
            <a:ext cx="4057624" cy="898901"/>
          </a:xfrm>
        </p:spPr>
        <p:txBody>
          <a:bodyPr/>
          <a:lstStyle/>
          <a:p>
            <a:r>
              <a:rPr lang="en-US" dirty="0"/>
              <a:t>2 Principal 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C643A-84FE-4D5C-AC5D-C4FB775491C6}"/>
              </a:ext>
            </a:extLst>
          </p:cNvPr>
          <p:cNvSpPr txBox="1">
            <a:spLocks/>
          </p:cNvSpPr>
          <p:nvPr/>
        </p:nvSpPr>
        <p:spPr>
          <a:xfrm>
            <a:off x="7596118" y="1790814"/>
            <a:ext cx="4057624" cy="89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50 Principal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E569-5E63-A7C5-DB04-68C5DA86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1" t="25038" r="18814" b="24028"/>
          <a:stretch/>
        </p:blipFill>
        <p:spPr>
          <a:xfrm>
            <a:off x="4736973" y="1402369"/>
            <a:ext cx="2161044" cy="128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2BE54-B3AA-82F2-0A6C-FB26B186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36" y="2745289"/>
            <a:ext cx="4115451" cy="503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5935B-058B-7A2D-3C2C-61A0C68A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39" y="3901966"/>
            <a:ext cx="3540359" cy="2840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FA07E-58F9-8DDA-28B9-85AB499FB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45" y="2294180"/>
            <a:ext cx="3249438" cy="1459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57136-2750-B754-8774-893D4989F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413" y="3816101"/>
            <a:ext cx="3687295" cy="2932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11E4E8-C814-1999-9C5E-BAC4F7338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412" y="2264174"/>
            <a:ext cx="3687295" cy="145989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23D59F-7AA6-D223-A692-9A6F0CD1D811}"/>
              </a:ext>
            </a:extLst>
          </p:cNvPr>
          <p:cNvSpPr txBox="1">
            <a:spLocks/>
          </p:cNvSpPr>
          <p:nvPr/>
        </p:nvSpPr>
        <p:spPr>
          <a:xfrm>
            <a:off x="3880461" y="3801042"/>
            <a:ext cx="3471025" cy="1083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Increasing the number of principal components, increased overall accuracy, but the precision is still worse then SVM</a:t>
            </a:r>
          </a:p>
        </p:txBody>
      </p:sp>
    </p:spTree>
    <p:extLst>
      <p:ext uri="{BB962C8B-B14F-4D97-AF65-F5344CB8AC3E}">
        <p14:creationId xmlns:p14="http://schemas.microsoft.com/office/powerpoint/2010/main" val="188156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920A-B316-629E-E69F-743EF586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62" y="179450"/>
            <a:ext cx="8953919" cy="77699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D84D7B-56E2-9230-7F64-B14D909B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362" y="2177030"/>
            <a:ext cx="4875820" cy="2130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7E485-F998-5925-287A-A19E2F2E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69" y="2177030"/>
            <a:ext cx="4962820" cy="213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7115F-EBD1-DA55-582B-040477E77EF5}"/>
              </a:ext>
            </a:extLst>
          </p:cNvPr>
          <p:cNvSpPr txBox="1"/>
          <p:nvPr/>
        </p:nvSpPr>
        <p:spPr>
          <a:xfrm>
            <a:off x="858318" y="169383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CC48C-53C7-EECD-AF94-2E73F75A6976}"/>
              </a:ext>
            </a:extLst>
          </p:cNvPr>
          <p:cNvSpPr txBox="1"/>
          <p:nvPr/>
        </p:nvSpPr>
        <p:spPr>
          <a:xfrm>
            <a:off x="7932506" y="180769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A7AEC-46F0-B6F2-C66C-4BCD8EBEF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1" y="4714427"/>
            <a:ext cx="4875821" cy="2119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3DD1F-67E3-FB30-4EFF-F73617FF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598" y="4766361"/>
            <a:ext cx="4977600" cy="2067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787B1-10CA-1945-A6BA-F850F31F7123}"/>
              </a:ext>
            </a:extLst>
          </p:cNvPr>
          <p:cNvSpPr txBox="1"/>
          <p:nvPr/>
        </p:nvSpPr>
        <p:spPr>
          <a:xfrm>
            <a:off x="607361" y="4307242"/>
            <a:ext cx="12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A36FE-7ED0-66BE-7DDB-2BBE338289A5}"/>
              </a:ext>
            </a:extLst>
          </p:cNvPr>
          <p:cNvSpPr txBox="1"/>
          <p:nvPr/>
        </p:nvSpPr>
        <p:spPr>
          <a:xfrm>
            <a:off x="6598598" y="4307242"/>
            <a:ext cx="12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358773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361A-E787-82F0-B1B5-9C2D8701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D22F-453D-275B-19BF-E13FF729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6269038" cy="3119156"/>
          </a:xfrm>
        </p:spPr>
        <p:txBody>
          <a:bodyPr/>
          <a:lstStyle/>
          <a:p>
            <a:r>
              <a:rPr lang="en-US" dirty="0"/>
              <a:t>More complex models for classification such as neural networks.</a:t>
            </a:r>
          </a:p>
          <a:p>
            <a:r>
              <a:rPr lang="en-US" dirty="0"/>
              <a:t>Training is a lot more complex, model is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3A04F-3F1F-CA9C-AD2B-A0FB97CA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774" y="717550"/>
            <a:ext cx="3416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5E1B-2A2E-D5B6-C2DF-CF9787B3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CFE0-D065-A84E-5489-A2B41989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>
                <a:hlinkClick r:id="rId2"/>
              </a:rPr>
              <a:t>https://www.kaggle.com/datasets/andrewmvd/lung-and-colon-cancer-histopathological-images</a:t>
            </a:r>
            <a:endParaRPr lang="en-US" dirty="0"/>
          </a:p>
          <a:p>
            <a:pPr algn="l"/>
            <a:r>
              <a:rPr lang="en-US" b="0" i="0" dirty="0">
                <a:solidFill>
                  <a:srgbClr val="CED6DD"/>
                </a:solidFill>
                <a:effectLst/>
                <a:latin typeface="-apple-system"/>
                <a:hlinkClick r:id="rId3"/>
              </a:rPr>
              <a:t>Scikit-learn: Machine Learning in Python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ED6DD"/>
                </a:solidFill>
                <a:effectLst/>
                <a:latin typeface="-apple-system"/>
              </a:rPr>
              <a:t>Pedregosa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 </a:t>
            </a:r>
            <a:r>
              <a:rPr lang="en-US" b="0" i="1" dirty="0">
                <a:solidFill>
                  <a:srgbClr val="CED6DD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CED6DD"/>
                </a:solidFill>
                <a:effectLst/>
                <a:latin typeface="-apple-system"/>
              </a:rPr>
              <a:t>, JMLR 12, pp. 2825-2830, 2011.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9BA-7990-3533-D606-5058F98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2"/>
            <a:ext cx="3325731" cy="1033848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1023E8-787F-379A-2261-DAA6081F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72" r="19772"/>
          <a:stretch/>
        </p:blipFill>
        <p:spPr>
          <a:xfrm>
            <a:off x="4569873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A2D69F-8A95-2A34-73E3-EAD33DDD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31" b="9431"/>
          <a:stretch/>
        </p:blipFill>
        <p:spPr>
          <a:xfrm>
            <a:off x="8135262" y="609602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F8EDF29-1535-4A6E-807D-812733F33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28">
            <a:extLst>
              <a:ext uri="{FF2B5EF4-FFF2-40B4-BE49-F238E27FC236}">
                <a16:creationId xmlns:a16="http://schemas.microsoft.com/office/drawing/2014/main" id="{72904EFA-2420-27DB-711E-67990004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1482812"/>
            <a:ext cx="3712350" cy="4765588"/>
          </a:xfrm>
        </p:spPr>
        <p:txBody>
          <a:bodyPr>
            <a:normAutofit/>
          </a:bodyPr>
          <a:lstStyle/>
          <a:p>
            <a:r>
              <a:rPr lang="en-US" dirty="0"/>
              <a:t>The dataset consists of 15000 histopathological images of lung tissue</a:t>
            </a:r>
          </a:p>
          <a:p>
            <a:r>
              <a:rPr lang="en-US" dirty="0"/>
              <a:t>Images are 768x768 Pixels</a:t>
            </a:r>
          </a:p>
          <a:p>
            <a:r>
              <a:rPr lang="en-US" dirty="0"/>
              <a:t>It is divided in 3 classes</a:t>
            </a:r>
          </a:p>
          <a:p>
            <a:pPr lvl="1"/>
            <a:r>
              <a:rPr lang="en-US" dirty="0"/>
              <a:t>Benign Tissue</a:t>
            </a:r>
          </a:p>
          <a:p>
            <a:pPr lvl="1"/>
            <a:r>
              <a:rPr lang="en-US" dirty="0"/>
              <a:t>Adenocarcinoma</a:t>
            </a:r>
          </a:p>
          <a:p>
            <a:pPr lvl="1"/>
            <a:r>
              <a:rPr lang="en-US" dirty="0"/>
              <a:t>Squamous Cell Carcinoma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2A590A6-B60C-7452-3C3C-C9B3C5651A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431" b="9431"/>
          <a:stretch/>
        </p:blipFill>
        <p:spPr>
          <a:xfrm>
            <a:off x="8135262" y="3482341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2021B4-165E-4A59-B3A4-72CD05F9A36D}"/>
              </a:ext>
            </a:extLst>
          </p:cNvPr>
          <p:cNvSpPr txBox="1"/>
          <p:nvPr/>
        </p:nvSpPr>
        <p:spPr>
          <a:xfrm>
            <a:off x="8220161" y="148281"/>
            <a:ext cx="221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Adenocarcinoma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D204D9-E943-4674-C443-2F4293F04745}"/>
              </a:ext>
            </a:extLst>
          </p:cNvPr>
          <p:cNvSpPr txBox="1"/>
          <p:nvPr/>
        </p:nvSpPr>
        <p:spPr>
          <a:xfrm>
            <a:off x="4694882" y="148281"/>
            <a:ext cx="32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Squamous Cell Carcinoma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EF421-77EA-79E8-6276-1C2B6191F113}"/>
              </a:ext>
            </a:extLst>
          </p:cNvPr>
          <p:cNvSpPr txBox="1"/>
          <p:nvPr/>
        </p:nvSpPr>
        <p:spPr>
          <a:xfrm>
            <a:off x="8440484" y="6355078"/>
            <a:ext cx="268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Benign tissue</a:t>
            </a:r>
          </a:p>
        </p:txBody>
      </p:sp>
    </p:spTree>
    <p:extLst>
      <p:ext uri="{BB962C8B-B14F-4D97-AF65-F5344CB8AC3E}">
        <p14:creationId xmlns:p14="http://schemas.microsoft.com/office/powerpoint/2010/main" val="274162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4ED5-03FA-2E82-0F6E-4BA7FD25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Data Preparation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CFA87-84B1-713E-BC61-A592379A5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1" y="2052214"/>
                <a:ext cx="5965394" cy="4196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start with the Images of the format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768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768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Then for each Image load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Resize to 64x64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We grayscale the images to remove the RGB channel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We use </a:t>
                </a:r>
                <a:r>
                  <a:rPr lang="en-US" sz="1500" i="1" dirty="0" err="1"/>
                  <a:t>np.flatten</a:t>
                </a:r>
                <a:r>
                  <a:rPr lang="en-US" sz="1500" i="1" dirty="0"/>
                  <a:t>() </a:t>
                </a:r>
                <a:r>
                  <a:rPr lang="en-US" sz="1500" dirty="0"/>
                  <a:t>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500" dirty="0"/>
                  <a:t>to get  an array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Add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r>
                  <a:rPr lang="en-US" sz="1500" dirty="0"/>
                  <a:t> to the dataset X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end up with a dataset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</m:sub>
                    </m:sSub>
                  </m:oMath>
                </a14:m>
                <a:r>
                  <a:rPr lang="en-US" sz="1500" dirty="0"/>
                  <a:t> where n is the total number of images and an array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4096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/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For testing we also separated the dataset as 80% Training, 20% Validation and 20% Testing</a:t>
                </a:r>
              </a:p>
              <a:p>
                <a:pPr>
                  <a:lnSpc>
                    <a:spcPct val="90000"/>
                  </a:lnSpc>
                </a:pPr>
                <a:endParaRPr lang="en-US" sz="150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50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9CFA87-84B1-713E-BC61-A592379A5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1" y="2052214"/>
                <a:ext cx="5965394" cy="4196185"/>
              </a:xfrm>
              <a:blipFill>
                <a:blip r:embed="rId3"/>
                <a:stretch>
                  <a:fillRect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41FB684-72C0-42A3-E39C-61875B031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4655" y="2145861"/>
            <a:ext cx="4008888" cy="4008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97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D2BB-39EF-3888-C12F-78688FC6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To reduce the dimensions and complexity we used PCA</a:t>
            </a:r>
          </a:p>
        </p:txBody>
      </p:sp>
      <p:pic>
        <p:nvPicPr>
          <p:cNvPr id="5" name="Picture 4" descr="A diagram of a scatter plot&#10;&#10;Description automatically generated">
            <a:extLst>
              <a:ext uri="{FF2B5EF4-FFF2-40B4-BE49-F238E27FC236}">
                <a16:creationId xmlns:a16="http://schemas.microsoft.com/office/drawing/2014/main" id="{B8AC3F22-37CD-F30E-1F43-771EC680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" r="-1" b="-1"/>
          <a:stretch/>
        </p:blipFill>
        <p:spPr>
          <a:xfrm>
            <a:off x="4848145" y="2438401"/>
            <a:ext cx="3506302" cy="28551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AD38-EFE1-8AFE-B412-0BCF4DD4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n-US" dirty="0"/>
              <a:t>We first tried using the RGB images instead of grayscale.</a:t>
            </a:r>
          </a:p>
          <a:p>
            <a:r>
              <a:rPr lang="en-US" dirty="0"/>
              <a:t>The plot represents the first 2 principal component of the RGB images</a:t>
            </a:r>
          </a:p>
          <a:p>
            <a:r>
              <a:rPr lang="en-US" dirty="0"/>
              <a:t>Clean separation between Cancer and No Cancer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D1A2D48-CBEA-5E2C-2E49-56599D086450}"/>
              </a:ext>
            </a:extLst>
          </p:cNvPr>
          <p:cNvSpPr/>
          <p:nvPr/>
        </p:nvSpPr>
        <p:spPr>
          <a:xfrm>
            <a:off x="5972537" y="247301"/>
            <a:ext cx="1689904" cy="763929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RGB Images</a:t>
            </a:r>
          </a:p>
        </p:txBody>
      </p:sp>
    </p:spTree>
    <p:extLst>
      <p:ext uri="{BB962C8B-B14F-4D97-AF65-F5344CB8AC3E}">
        <p14:creationId xmlns:p14="http://schemas.microsoft.com/office/powerpoint/2010/main" val="1802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9532-E070-A33D-81D6-57084BA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Why Grayscale?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48C4F-9F24-FE4D-6952-252785AC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73" y="711252"/>
            <a:ext cx="4992241" cy="268333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2E149D-A483-B127-F219-F643FB76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0" y="2052917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Cancerous cells are diagnosed based on the structure not the coloring</a:t>
            </a:r>
          </a:p>
          <a:p>
            <a:r>
              <a:rPr lang="en-US" dirty="0"/>
              <a:t>Color changes according to the process of obtaining the images and is not indicative of cancerous cells</a:t>
            </a:r>
          </a:p>
          <a:p>
            <a:r>
              <a:rPr lang="en-US" dirty="0"/>
              <a:t>We can visualize using the inverse transform to project the principal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4E51D-05A3-C7E9-3FD8-61783653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95" y="3765578"/>
            <a:ext cx="5063119" cy="2721427"/>
          </a:xfrm>
          <a:prstGeom prst="rect">
            <a:avLst/>
          </a:prstGeom>
          <a:effectLst/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98B74ACA-DDB9-EF4C-F3B7-A7B63C859A93}"/>
              </a:ext>
            </a:extLst>
          </p:cNvPr>
          <p:cNvSpPr/>
          <p:nvPr/>
        </p:nvSpPr>
        <p:spPr>
          <a:xfrm>
            <a:off x="5182871" y="3933970"/>
            <a:ext cx="1616697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91E37BC-D469-BC5E-0BBD-589259B7686A}"/>
              </a:ext>
            </a:extLst>
          </p:cNvPr>
          <p:cNvSpPr/>
          <p:nvPr/>
        </p:nvSpPr>
        <p:spPr>
          <a:xfrm>
            <a:off x="5024892" y="760573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Cancerous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25F4F48-C22D-F3B6-B355-552E7BFEE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95" y="3917978"/>
            <a:ext cx="5063119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417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D1BA-09A4-B75A-34A2-339B6AEA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Grayscale Images projection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different components&#10;&#10;Description automatically generated">
            <a:extLst>
              <a:ext uri="{FF2B5EF4-FFF2-40B4-BE49-F238E27FC236}">
                <a16:creationId xmlns:a16="http://schemas.microsoft.com/office/drawing/2014/main" id="{882B3FA6-F4F1-6086-1425-AD151B54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306008" y="647699"/>
            <a:ext cx="4946354" cy="2658666"/>
          </a:xfrm>
          <a:prstGeom prst="rect">
            <a:avLst/>
          </a:prstGeom>
          <a:effectLst/>
        </p:spPr>
      </p:pic>
      <p:sp>
        <p:nvSpPr>
          <p:cNvPr id="2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images of different components&#10;&#10;Description automatically generated">
            <a:extLst>
              <a:ext uri="{FF2B5EF4-FFF2-40B4-BE49-F238E27FC236}">
                <a16:creationId xmlns:a16="http://schemas.microsoft.com/office/drawing/2014/main" id="{C41A27C9-5F99-BB94-76A9-CB68F2B3F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008" y="3501360"/>
            <a:ext cx="4946354" cy="2658666"/>
          </a:xfrm>
          <a:prstGeom prst="rect">
            <a:avLst/>
          </a:prstGeom>
          <a:effectLst/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BAC20A74-7520-8492-5B0F-A1490C3711D9}"/>
              </a:ext>
            </a:extLst>
          </p:cNvPr>
          <p:cNvSpPr/>
          <p:nvPr/>
        </p:nvSpPr>
        <p:spPr>
          <a:xfrm>
            <a:off x="22169" y="788505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Cancerous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412466E3-E0FD-8491-04A4-98D07D0CEB2C}"/>
              </a:ext>
            </a:extLst>
          </p:cNvPr>
          <p:cNvSpPr/>
          <p:nvPr/>
        </p:nvSpPr>
        <p:spPr>
          <a:xfrm>
            <a:off x="0" y="3665014"/>
            <a:ext cx="1766340" cy="1092675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</a:t>
            </a:r>
          </a:p>
        </p:txBody>
      </p:sp>
      <p:pic>
        <p:nvPicPr>
          <p:cNvPr id="3" name="Picture 2" descr="A collage of images of different components&#10;&#10;Description automatically generated">
            <a:extLst>
              <a:ext uri="{FF2B5EF4-FFF2-40B4-BE49-F238E27FC236}">
                <a16:creationId xmlns:a16="http://schemas.microsoft.com/office/drawing/2014/main" id="{345E8905-0195-3727-CE0D-ED23AFB75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408" y="3653760"/>
            <a:ext cx="4946354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350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A55C-CB80-D7B3-568B-58B0BEA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PCA of Grayscale Images</a:t>
            </a:r>
          </a:p>
        </p:txBody>
      </p:sp>
      <p:pic>
        <p:nvPicPr>
          <p:cNvPr id="3" name="Content Placeholder 4" descr="A diagram of a scatter plot&#10;&#10;Description automatically generated">
            <a:extLst>
              <a:ext uri="{FF2B5EF4-FFF2-40B4-BE49-F238E27FC236}">
                <a16:creationId xmlns:a16="http://schemas.microsoft.com/office/drawing/2014/main" id="{A1C5A476-E043-739D-7167-F49DA09E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9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FDF7B-EBF0-295B-4214-A72A9A6B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n-US" sz="1900"/>
              <a:t>Here we do the PCA on the full Image data set.</a:t>
            </a:r>
          </a:p>
          <a:p>
            <a:r>
              <a:rPr lang="en-US" sz="1900"/>
              <a:t>Each point represents an image with the dimension reduced to 2 principal components.</a:t>
            </a:r>
          </a:p>
          <a:p>
            <a:r>
              <a:rPr lang="en-US" sz="1900"/>
              <a:t>The dimension reduction makes it easier to visualize and can help with the curse of dimensionality </a:t>
            </a:r>
          </a:p>
        </p:txBody>
      </p:sp>
    </p:spTree>
    <p:extLst>
      <p:ext uri="{BB962C8B-B14F-4D97-AF65-F5344CB8AC3E}">
        <p14:creationId xmlns:p14="http://schemas.microsoft.com/office/powerpoint/2010/main" val="143108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1CED-76D7-9936-3A54-067C3053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Variance explained by the PCA</a:t>
            </a:r>
          </a:p>
        </p:txBody>
      </p:sp>
      <p:pic>
        <p:nvPicPr>
          <p:cNvPr id="5" name="Content Placeholder 4" descr="A graph with a blue line&#10;&#10;Description automatically generated">
            <a:extLst>
              <a:ext uri="{FF2B5EF4-FFF2-40B4-BE49-F238E27FC236}">
                <a16:creationId xmlns:a16="http://schemas.microsoft.com/office/drawing/2014/main" id="{059DAC55-8D48-666E-E685-E3E3050B2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05" y="2052637"/>
            <a:ext cx="8127524" cy="4540667"/>
          </a:xfrm>
        </p:spPr>
      </p:pic>
    </p:spTree>
    <p:extLst>
      <p:ext uri="{BB962C8B-B14F-4D97-AF65-F5344CB8AC3E}">
        <p14:creationId xmlns:p14="http://schemas.microsoft.com/office/powerpoint/2010/main" val="223770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ECFB-461E-F963-3915-ADB2B085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6246093" cy="1675975"/>
          </a:xfrm>
        </p:spPr>
        <p:txBody>
          <a:bodyPr>
            <a:normAutofit/>
          </a:bodyPr>
          <a:lstStyle/>
          <a:p>
            <a:r>
              <a:rPr lang="en-US" dirty="0"/>
              <a:t>Decision Tree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D4A0DFEF-C615-D91A-F6DF-786E2A96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-2936" r="-737" b="1612"/>
          <a:stretch/>
        </p:blipFill>
        <p:spPr>
          <a:xfrm>
            <a:off x="5749290" y="0"/>
            <a:ext cx="4520388" cy="338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D66203-18BB-40A2-B632-9356FE169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F2979909-CCF9-991C-484E-06E51DB02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500" y="1992283"/>
                <a:ext cx="4606913" cy="22987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Decent precision but lacking in overall accuracy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F2979909-CCF9-991C-484E-06E51DB02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00" y="1992283"/>
                <a:ext cx="4606913" cy="2298700"/>
              </a:xfrm>
              <a:blipFill>
                <a:blip r:embed="rId4"/>
                <a:stretch>
                  <a:fillRect l="-549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tree boundary&#10;&#10;Description automatically generated">
            <a:extLst>
              <a:ext uri="{FF2B5EF4-FFF2-40B4-BE49-F238E27FC236}">
                <a16:creationId xmlns:a16="http://schemas.microsoft.com/office/drawing/2014/main" id="{957FF6A0-C95A-7BE8-B756-DC4B76062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2" r="-4" b="574"/>
          <a:stretch/>
        </p:blipFill>
        <p:spPr>
          <a:xfrm>
            <a:off x="5749290" y="3428999"/>
            <a:ext cx="4252362" cy="32796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9114C-57FE-DFD4-5BEC-362DCD4B5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45" y="4371940"/>
            <a:ext cx="5245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9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1902</TotalTime>
  <Words>446</Words>
  <Application>Microsoft Macintosh PowerPoint</Application>
  <PresentationFormat>Widescreen</PresentationFormat>
  <Paragraphs>72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Aptos</vt:lpstr>
      <vt:lpstr>Cambria Math</vt:lpstr>
      <vt:lpstr>Century Gothic</vt:lpstr>
      <vt:lpstr>Wingdings 3</vt:lpstr>
      <vt:lpstr>Ion</vt:lpstr>
      <vt:lpstr>CSP 571 – Project Group 48 </vt:lpstr>
      <vt:lpstr>Dataset</vt:lpstr>
      <vt:lpstr>Data Preparation </vt:lpstr>
      <vt:lpstr>To reduce the dimensions and complexity we used PCA</vt:lpstr>
      <vt:lpstr>Why Grayscale?</vt:lpstr>
      <vt:lpstr>Grayscale Images projection</vt:lpstr>
      <vt:lpstr>PCA of Grayscale Images</vt:lpstr>
      <vt:lpstr>Cumulative Variance explained by the PCA</vt:lpstr>
      <vt:lpstr>Decision Tree </vt:lpstr>
      <vt:lpstr>KNN Results</vt:lpstr>
      <vt:lpstr>Support Vector Machine</vt:lpstr>
      <vt:lpstr>Random Forest Models  </vt:lpstr>
      <vt:lpstr>Conclusion</vt:lpstr>
      <vt:lpstr>Future Work</vt:lpstr>
      <vt:lpstr>Citation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Henrique Magalhaes Rio</dc:creator>
  <cp:lastModifiedBy>Henrique Magalhaes Rio</cp:lastModifiedBy>
  <cp:revision>15</cp:revision>
  <dcterms:created xsi:type="dcterms:W3CDTF">2024-11-12T19:09:06Z</dcterms:created>
  <dcterms:modified xsi:type="dcterms:W3CDTF">2024-11-26T02:03:38Z</dcterms:modified>
</cp:coreProperties>
</file>